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70"/>
  </p:notesMasterIdLst>
  <p:sldIdLst>
    <p:sldId id="256" r:id="rId2"/>
    <p:sldId id="257" r:id="rId3"/>
    <p:sldId id="319" r:id="rId4"/>
    <p:sldId id="320" r:id="rId5"/>
    <p:sldId id="321" r:id="rId6"/>
    <p:sldId id="417" r:id="rId7"/>
    <p:sldId id="418" r:id="rId8"/>
    <p:sldId id="323" r:id="rId9"/>
    <p:sldId id="322" r:id="rId10"/>
    <p:sldId id="324" r:id="rId11"/>
    <p:sldId id="325" r:id="rId12"/>
    <p:sldId id="361" r:id="rId13"/>
    <p:sldId id="363" r:id="rId14"/>
    <p:sldId id="326" r:id="rId15"/>
    <p:sldId id="327" r:id="rId16"/>
    <p:sldId id="328" r:id="rId17"/>
    <p:sldId id="329" r:id="rId18"/>
    <p:sldId id="416" r:id="rId19"/>
    <p:sldId id="414" r:id="rId20"/>
    <p:sldId id="415" r:id="rId21"/>
    <p:sldId id="370" r:id="rId22"/>
    <p:sldId id="371" r:id="rId23"/>
    <p:sldId id="372" r:id="rId24"/>
    <p:sldId id="373" r:id="rId25"/>
    <p:sldId id="374" r:id="rId26"/>
    <p:sldId id="375" r:id="rId27"/>
    <p:sldId id="376" r:id="rId28"/>
    <p:sldId id="377" r:id="rId29"/>
    <p:sldId id="378" r:id="rId30"/>
    <p:sldId id="379" r:id="rId31"/>
    <p:sldId id="380" r:id="rId32"/>
    <p:sldId id="381" r:id="rId33"/>
    <p:sldId id="382" r:id="rId34"/>
    <p:sldId id="383" r:id="rId35"/>
    <p:sldId id="384" r:id="rId36"/>
    <p:sldId id="385" r:id="rId37"/>
    <p:sldId id="386" r:id="rId38"/>
    <p:sldId id="387" r:id="rId39"/>
    <p:sldId id="388" r:id="rId40"/>
    <p:sldId id="389" r:id="rId41"/>
    <p:sldId id="390" r:id="rId42"/>
    <p:sldId id="391" r:id="rId43"/>
    <p:sldId id="392" r:id="rId44"/>
    <p:sldId id="393" r:id="rId45"/>
    <p:sldId id="394" r:id="rId46"/>
    <p:sldId id="395" r:id="rId47"/>
    <p:sldId id="396" r:id="rId48"/>
    <p:sldId id="397" r:id="rId49"/>
    <p:sldId id="398" r:id="rId50"/>
    <p:sldId id="399" r:id="rId51"/>
    <p:sldId id="400" r:id="rId52"/>
    <p:sldId id="405" r:id="rId53"/>
    <p:sldId id="408" r:id="rId54"/>
    <p:sldId id="369" r:id="rId55"/>
    <p:sldId id="366" r:id="rId56"/>
    <p:sldId id="419" r:id="rId57"/>
    <p:sldId id="420" r:id="rId58"/>
    <p:sldId id="367" r:id="rId59"/>
    <p:sldId id="421" r:id="rId60"/>
    <p:sldId id="422" r:id="rId61"/>
    <p:sldId id="423" r:id="rId62"/>
    <p:sldId id="424" r:id="rId63"/>
    <p:sldId id="413" r:id="rId64"/>
    <p:sldId id="310" r:id="rId65"/>
    <p:sldId id="401" r:id="rId66"/>
    <p:sldId id="402" r:id="rId67"/>
    <p:sldId id="403" r:id="rId68"/>
    <p:sldId id="404" r:id="rId6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6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984" y="-11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71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notesMaster" Target="notesMasters/notesMaster1.xml"/><Relationship Id="rId71" Type="http://schemas.openxmlformats.org/officeDocument/2006/relationships/printerSettings" Target="printerSettings/printerSettings1.bin"/><Relationship Id="rId72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viewProps" Target="viewProps.xml"/><Relationship Id="rId74" Type="http://schemas.openxmlformats.org/officeDocument/2006/relationships/theme" Target="theme/theme1.xml"/><Relationship Id="rId75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E9746-88F1-4934-9F1A-681243DC1A92}" type="datetimeFigureOut">
              <a:rPr lang="en-US" smtClean="0"/>
              <a:t>5/5/15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48A2DA-91BC-4902-AFE9-93B2E9DD8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964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8A2DA-91BC-4902-AFE9-93B2E9DD839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353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8A2DA-91BC-4902-AFE9-93B2E9DD839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05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8A2DA-91BC-4902-AFE9-93B2E9DD839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6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29B2-B00B-4A1C-83F8-E29D4CD7B053}" type="datetime1">
              <a:rPr lang="en-US" smtClean="0"/>
              <a:t>5/5/15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EE0A-C6D0-4268-BE66-DD0FDE243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367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B1FD0-6333-4AE6-A455-0FC75B4098BC}" type="datetime1">
              <a:rPr lang="en-US" smtClean="0"/>
              <a:t>5/5/15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EE0A-C6D0-4268-BE66-DD0FDE243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870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5F662-B036-4426-A8E2-D0F9C88F1C6D}" type="datetime1">
              <a:rPr lang="en-US" smtClean="0"/>
              <a:t>5/5/15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EE0A-C6D0-4268-BE66-DD0FDE243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879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07A78-4F3F-4A07-B7FE-F27EC0B2C572}" type="datetime1">
              <a:rPr lang="en-US" smtClean="0"/>
              <a:t>5/5/15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EE0A-C6D0-4268-BE66-DD0FDE243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368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F6348-B02E-4CB7-8CF2-C772B8C84D56}" type="datetime1">
              <a:rPr lang="en-US" smtClean="0"/>
              <a:t>5/5/15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EE0A-C6D0-4268-BE66-DD0FDE243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6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3BFA9-0DB1-4ED9-A193-60F8A1D13748}" type="datetime1">
              <a:rPr lang="en-US" smtClean="0"/>
              <a:t>5/5/15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EE0A-C6D0-4268-BE66-DD0FDE243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249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54F6-C2CD-433B-82BA-D3931B20E6D9}" type="datetime1">
              <a:rPr lang="en-US" smtClean="0"/>
              <a:t>5/5/15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EE0A-C6D0-4268-BE66-DD0FDE243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289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10533-FECE-4904-9798-4DC6DD81E7BA}" type="datetime1">
              <a:rPr lang="en-US" smtClean="0"/>
              <a:t>5/5/15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EE0A-C6D0-4268-BE66-DD0FDE243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761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7A425-BC27-4AB1-B14E-A2035E31F015}" type="datetime1">
              <a:rPr lang="en-US" smtClean="0"/>
              <a:t>5/5/15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EE0A-C6D0-4268-BE66-DD0FDE243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939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8AA9E-483C-4C4B-8132-367F3717FB6D}" type="datetime1">
              <a:rPr lang="en-US" smtClean="0"/>
              <a:t>5/5/15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EE0A-C6D0-4268-BE66-DD0FDE243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148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BE954-651E-4714-B9C6-D3AC4E9592F6}" type="datetime1">
              <a:rPr lang="en-US" smtClean="0"/>
              <a:t>5/5/15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EE0A-C6D0-4268-BE66-DD0FDE243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629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C50E70-4EA1-40D9-9138-5247D7DC5656}" type="datetime1">
              <a:rPr lang="en-US" smtClean="0"/>
              <a:t>5/5/15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4EE0A-C6D0-4268-BE66-DD0FDE243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370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4.emf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9.tiff"/><Relationship Id="rId5" Type="http://schemas.openxmlformats.org/officeDocument/2006/relationships/image" Target="../media/image20.tiff"/><Relationship Id="rId6" Type="http://schemas.openxmlformats.org/officeDocument/2006/relationships/image" Target="../media/image21.jpeg"/><Relationship Id="rId7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66385"/>
            <a:ext cx="7772400" cy="2387600"/>
          </a:xfrm>
        </p:spPr>
        <p:txBody>
          <a:bodyPr>
            <a:noAutofit/>
          </a:bodyPr>
          <a:lstStyle/>
          <a:p>
            <a:r>
              <a:rPr lang="en-US" sz="4400" dirty="0" smtClean="0"/>
              <a:t>Developing and testing the Dynamic Habitat Index </a:t>
            </a:r>
            <a:br>
              <a:rPr lang="en-US" sz="4400" dirty="0" smtClean="0"/>
            </a:br>
            <a:r>
              <a:rPr lang="en-US" sz="4400" dirty="0" smtClean="0"/>
              <a:t>from Terra and Aqua MODIS Data for biodiversity </a:t>
            </a:r>
            <a:br>
              <a:rPr lang="en-US" sz="4400" dirty="0" smtClean="0"/>
            </a:br>
            <a:r>
              <a:rPr lang="en-US" sz="4400" dirty="0" smtClean="0"/>
              <a:t>and conservation science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245431"/>
            <a:ext cx="9144000" cy="1012371"/>
          </a:xfrm>
        </p:spPr>
        <p:txBody>
          <a:bodyPr>
            <a:noAutofit/>
          </a:bodyPr>
          <a:lstStyle/>
          <a:p>
            <a:r>
              <a:rPr lang="en-US" dirty="0" smtClean="0"/>
              <a:t>Volker C. </a:t>
            </a:r>
            <a:r>
              <a:rPr lang="en-US" dirty="0" err="1" smtClean="0"/>
              <a:t>Radeloff</a:t>
            </a:r>
            <a:r>
              <a:rPr lang="en-US" dirty="0" smtClean="0"/>
              <a:t>, University of Wisconsin-Madison</a:t>
            </a:r>
          </a:p>
          <a:p>
            <a:r>
              <a:rPr lang="en-US" dirty="0"/>
              <a:t>N. </a:t>
            </a:r>
            <a:r>
              <a:rPr lang="en-US" dirty="0" err="1"/>
              <a:t>Suttidate</a:t>
            </a:r>
            <a:r>
              <a:rPr lang="en-US" dirty="0"/>
              <a:t>, </a:t>
            </a:r>
            <a:r>
              <a:rPr lang="en-US" dirty="0" smtClean="0"/>
              <a:t>B. </a:t>
            </a:r>
            <a:r>
              <a:rPr lang="en-US" dirty="0" err="1" smtClean="0"/>
              <a:t>Borisov</a:t>
            </a:r>
            <a:r>
              <a:rPr lang="en-US" dirty="0" smtClean="0"/>
              <a:t>, T. Brooks, M. Clayton, N</a:t>
            </a:r>
            <a:r>
              <a:rPr lang="en-US" dirty="0"/>
              <a:t>. Coops,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</a:t>
            </a:r>
            <a:r>
              <a:rPr lang="en-US" dirty="0"/>
              <a:t>. Graham, </a:t>
            </a:r>
            <a:r>
              <a:rPr lang="en-US" dirty="0" smtClean="0"/>
              <a:t>T. Ives, T. </a:t>
            </a:r>
            <a:r>
              <a:rPr lang="en-US" dirty="0" err="1" smtClean="0"/>
              <a:t>Kuemmerle</a:t>
            </a:r>
            <a:r>
              <a:rPr lang="en-US" dirty="0" smtClean="0"/>
              <a:t>, </a:t>
            </a:r>
            <a:br>
              <a:rPr lang="en-US" dirty="0" smtClean="0"/>
            </a:br>
            <a:r>
              <a:rPr lang="en-US" dirty="0" smtClean="0"/>
              <a:t>A</a:t>
            </a:r>
            <a:r>
              <a:rPr lang="en-US" dirty="0"/>
              <a:t>. Pidgeon, </a:t>
            </a:r>
            <a:r>
              <a:rPr lang="en-US" dirty="0" smtClean="0"/>
              <a:t>C. </a:t>
            </a:r>
            <a:r>
              <a:rPr lang="en-US" dirty="0" err="1" smtClean="0"/>
              <a:t>Rondinini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602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Dynamic Habitat </a:t>
            </a:r>
            <a:br>
              <a:rPr lang="en-US" dirty="0" smtClean="0"/>
            </a:br>
            <a:r>
              <a:rPr lang="en-US" dirty="0" smtClean="0"/>
              <a:t>Indices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726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DHI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Cumulative productivity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Minimum productivity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Seasonality</a:t>
            </a:r>
            <a:br>
              <a:rPr lang="en-US" sz="3200" dirty="0" smtClean="0"/>
            </a:br>
            <a:r>
              <a:rPr lang="en-US" sz="3200" dirty="0" smtClean="0"/>
              <a:t>(CV of productivity)</a:t>
            </a:r>
            <a:endParaRPr lang="en-US" sz="3200" dirty="0"/>
          </a:p>
        </p:txBody>
      </p:sp>
      <p:pic>
        <p:nvPicPr>
          <p:cNvPr id="4" name="Picture 10" descr="graph_fi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123" y="3278932"/>
            <a:ext cx="4193935" cy="3114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8234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H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95" y="181069"/>
            <a:ext cx="8312392" cy="5822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3732" y="6003792"/>
            <a:ext cx="8509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RGB: Seasonality, Cumulative, Minimum</a:t>
            </a:r>
            <a:endParaRPr 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905347" y="4309451"/>
            <a:ext cx="1819746" cy="12312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729212" y="4101222"/>
            <a:ext cx="0" cy="1439501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823870" y="4934140"/>
            <a:ext cx="2056945" cy="1506"/>
          </a:xfrm>
          <a:prstGeom prst="line">
            <a:avLst/>
          </a:prstGeom>
          <a:ln w="1270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8477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Case studies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451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 descr="DH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197452"/>
            <a:ext cx="4421188" cy="3096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summary 10030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036" y="260124"/>
            <a:ext cx="3432175" cy="241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scatter-all-speci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036" y="3197452"/>
            <a:ext cx="3432175" cy="3114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60124"/>
            <a:ext cx="4423780" cy="241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3930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41" y="2988085"/>
            <a:ext cx="4628015" cy="318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pecies_ric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774" y="360924"/>
            <a:ext cx="2513341" cy="2320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Pred_species_ric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773" y="3302479"/>
            <a:ext cx="2513341" cy="232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339633" y="2663032"/>
            <a:ext cx="1174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</a:rPr>
              <a:t>Observed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374769" y="5631917"/>
            <a:ext cx="1149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</a:rPr>
              <a:t>Predicted</a:t>
            </a: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42" y="385819"/>
            <a:ext cx="4628015" cy="2295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1796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7738517"/>
              </p:ext>
            </p:extLst>
          </p:nvPr>
        </p:nvGraphicFramePr>
        <p:xfrm>
          <a:off x="1383846" y="2581276"/>
          <a:ext cx="6338207" cy="41009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8" name="Acrobat Document" r:id="rId3" imgW="11658478" imgH="7543759" progId="AcroExch.Document.7">
                  <p:embed/>
                </p:oleObj>
              </mc:Choice>
              <mc:Fallback>
                <p:oleObj name="Acrobat Document" r:id="rId3" imgW="11658478" imgH="7543759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961" t="2425" r="1569" b="1212"/>
                      <a:stretch>
                        <a:fillRect/>
                      </a:stretch>
                    </p:blipFill>
                    <p:spPr bwMode="auto">
                      <a:xfrm>
                        <a:off x="1383846" y="2581276"/>
                        <a:ext cx="6338207" cy="41009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302420"/>
            <a:ext cx="3896189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322" y="313533"/>
            <a:ext cx="3896189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3270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95620" y="383233"/>
            <a:ext cx="7941798" cy="5755018"/>
            <a:chOff x="369283" y="365125"/>
            <a:chExt cx="8146067" cy="6156695"/>
          </a:xfrm>
        </p:grpSpPr>
        <p:pic>
          <p:nvPicPr>
            <p:cNvPr id="4" name="Picture 3" descr="W:\nsuttidate\chapter1\bird_sdm_guild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2743" y="365127"/>
              <a:ext cx="3442606" cy="3089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W:\nsuttidate\chapter1\dhi3_8km.tif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02" t="7519" r="28101" b="7911"/>
            <a:stretch/>
          </p:blipFill>
          <p:spPr bwMode="auto">
            <a:xfrm>
              <a:off x="3345656" y="365125"/>
              <a:ext cx="1516630" cy="308927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" name="Picture 5" descr="W:\nsuttidate\chapter1\dhi2_8.tif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04" t="7330" r="28052" b="7838"/>
            <a:stretch/>
          </p:blipFill>
          <p:spPr bwMode="auto">
            <a:xfrm>
              <a:off x="1846243" y="365126"/>
              <a:ext cx="1607537" cy="308927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" name="Content Placeholder 3" descr="W:\nsuttidate\chapter1\dhi1_8km.tif"/>
            <p:cNvPicPr>
              <a:picLocks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58" t="7331" r="28198" b="7273"/>
            <a:stretch/>
          </p:blipFill>
          <p:spPr bwMode="auto">
            <a:xfrm>
              <a:off x="369283" y="365127"/>
              <a:ext cx="1607537" cy="308927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9" name="Picture 2" descr="C:\Users\naparat\Desktop\dhi_qqplot2\for_sdm_dhi1.jpe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059" y="3589335"/>
              <a:ext cx="3921169" cy="29324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C:\Users\naparat\Desktop\dhi_ggplot2\rm_hier.jpe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9820" y="3589334"/>
              <a:ext cx="3965530" cy="29324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Box 11"/>
          <p:cNvSpPr txBox="1"/>
          <p:nvPr/>
        </p:nvSpPr>
        <p:spPr>
          <a:xfrm>
            <a:off x="5566035" y="6334780"/>
            <a:ext cx="35128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 err="1" smtClean="0"/>
              <a:t>Suttidate</a:t>
            </a:r>
            <a:r>
              <a:rPr lang="en-US" sz="2800" dirty="0" smtClean="0"/>
              <a:t> et al., in prep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63783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Global DHI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200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19600" y="609600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2010</a:t>
            </a:r>
          </a:p>
        </p:txBody>
      </p:sp>
      <p:pic>
        <p:nvPicPr>
          <p:cNvPr id="25602" name="Picture 2" descr="W:\helmers2\Datasets\DHI\DHI_annualmapexports\dhi_composite312_20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290303" cy="464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324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://www.wired.com/images_blogs/wiredscience/2010/06/terra_globe0047-660x4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990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19600" y="609600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2010</a:t>
            </a:r>
          </a:p>
        </p:txBody>
      </p:sp>
      <p:pic>
        <p:nvPicPr>
          <p:cNvPr id="25602" name="Picture 2" descr="W:\helmers2\Datasets\DHI\DHI_annualmapexports\dhi_composite312_20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290303" cy="464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habitat_schemat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487" y="3882333"/>
            <a:ext cx="3570514" cy="2975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7602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16552" y="612648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1981</a:t>
            </a:r>
            <a:endParaRPr lang="en-US" sz="3200" dirty="0"/>
          </a:p>
        </p:txBody>
      </p:sp>
      <p:pic>
        <p:nvPicPr>
          <p:cNvPr id="1027" name="Picture 3" descr="W:\helmers2\Datasets\DHI\DHI_annualmapexports\dhi_composite312_198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290304" cy="464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5730544"/>
      </p:ext>
    </p:extLst>
  </p:cSld>
  <p:clrMapOvr>
    <a:masterClrMapping/>
  </p:clrMapOvr>
  <p:transition xmlns:p14="http://schemas.microsoft.com/office/powerpoint/2010/main" spd="slow" advClick="0" advTm="1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:\helmers2\Datasets\DHI\DHI_annualmapexports\dhi_composite312_1982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2964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19600" y="609600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1982</a:t>
            </a:r>
          </a:p>
        </p:txBody>
      </p:sp>
    </p:spTree>
    <p:extLst>
      <p:ext uri="{BB962C8B-B14F-4D97-AF65-F5344CB8AC3E}">
        <p14:creationId xmlns:p14="http://schemas.microsoft.com/office/powerpoint/2010/main" val="2736016761"/>
      </p:ext>
    </p:extLst>
  </p:cSld>
  <p:clrMapOvr>
    <a:masterClrMapping/>
  </p:clrMapOvr>
  <p:transition xmlns:p14="http://schemas.microsoft.com/office/powerpoint/2010/main" spd="slow" advClick="0" advTm="1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:\helmers2\Datasets\DHI\DHI_annualmapexports\dhi_composite312_198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290304" cy="464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19600" y="609600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1983</a:t>
            </a:r>
          </a:p>
        </p:txBody>
      </p:sp>
    </p:spTree>
    <p:extLst>
      <p:ext uri="{BB962C8B-B14F-4D97-AF65-F5344CB8AC3E}">
        <p14:creationId xmlns:p14="http://schemas.microsoft.com/office/powerpoint/2010/main" val="2053296508"/>
      </p:ext>
    </p:extLst>
  </p:cSld>
  <p:clrMapOvr>
    <a:masterClrMapping/>
  </p:clrMapOvr>
  <p:transition xmlns:p14="http://schemas.microsoft.com/office/powerpoint/2010/main" spd="slow" advClick="0" advTm="1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19600" y="609600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1984</a:t>
            </a:r>
          </a:p>
        </p:txBody>
      </p:sp>
      <p:pic>
        <p:nvPicPr>
          <p:cNvPr id="4098" name="Picture 2" descr="W:\helmers2\Datasets\DHI\DHI_annualmapexports\dhi_composite312_198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290304" cy="464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007283"/>
      </p:ext>
    </p:extLst>
  </p:cSld>
  <p:clrMapOvr>
    <a:masterClrMapping/>
  </p:clrMapOvr>
  <p:transition xmlns:p14="http://schemas.microsoft.com/office/powerpoint/2010/main" spd="slow" advClick="0" advTm="1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19600" y="609600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1985</a:t>
            </a:r>
          </a:p>
        </p:txBody>
      </p:sp>
      <p:pic>
        <p:nvPicPr>
          <p:cNvPr id="5122" name="Picture 2" descr="W:\helmers2\Datasets\DHI\DHI_annualmapexports\dhi_composite312_198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290303" cy="464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4759912"/>
      </p:ext>
    </p:extLst>
  </p:cSld>
  <p:clrMapOvr>
    <a:masterClrMapping/>
  </p:clrMapOvr>
  <p:transition xmlns:p14="http://schemas.microsoft.com/office/powerpoint/2010/main" spd="slow" advClick="0" advTm="1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19600" y="609600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1986</a:t>
            </a:r>
          </a:p>
        </p:txBody>
      </p:sp>
      <p:pic>
        <p:nvPicPr>
          <p:cNvPr id="1026" name="Picture 2" descr="W:\helmers2\Datasets\DHI\DHI_annualmapexports\dhi_composite312_198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290303" cy="464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55222"/>
      </p:ext>
    </p:extLst>
  </p:cSld>
  <p:clrMapOvr>
    <a:masterClrMapping/>
  </p:clrMapOvr>
  <p:transition xmlns:p14="http://schemas.microsoft.com/office/powerpoint/2010/main" spd="slow" advClick="0" advTm="1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19600" y="609600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1987</a:t>
            </a:r>
          </a:p>
        </p:txBody>
      </p:sp>
      <p:pic>
        <p:nvPicPr>
          <p:cNvPr id="2050" name="Picture 2" descr="W:\helmers2\Datasets\DHI\DHI_annualmapexports\dhi_composite312_198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290303" cy="464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023366"/>
      </p:ext>
    </p:extLst>
  </p:cSld>
  <p:clrMapOvr>
    <a:masterClrMapping/>
  </p:clrMapOvr>
  <p:transition xmlns:p14="http://schemas.microsoft.com/office/powerpoint/2010/main" spd="slow" advClick="0" advTm="1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19600" y="609600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1988</a:t>
            </a:r>
          </a:p>
        </p:txBody>
      </p:sp>
      <p:pic>
        <p:nvPicPr>
          <p:cNvPr id="3074" name="Picture 2" descr="W:\helmers2\Datasets\DHI\DHI_annualmapexports\dhi_composite312_198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290304" cy="464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870921"/>
      </p:ext>
    </p:extLst>
  </p:cSld>
  <p:clrMapOvr>
    <a:masterClrMapping/>
  </p:clrMapOvr>
  <p:transition xmlns:p14="http://schemas.microsoft.com/office/powerpoint/2010/main" spd="slow" advClick="0" advTm="1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19600" y="609600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1989</a:t>
            </a:r>
          </a:p>
        </p:txBody>
      </p:sp>
      <p:pic>
        <p:nvPicPr>
          <p:cNvPr id="4098" name="Picture 2" descr="W:\helmers2\Datasets\DHI\DHI_annualmapexports\dhi_composite312_198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290304" cy="464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286072"/>
      </p:ext>
    </p:extLst>
  </p:cSld>
  <p:clrMapOvr>
    <a:masterClrMapping/>
  </p:clrMapOvr>
  <p:transition xmlns:p14="http://schemas.microsoft.com/office/powerpoint/2010/main" spd="slow" advClick="0" advTm="1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ttp://www.itp.net/images/content/592958/article/17198-shutters_artic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29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rot="601858">
            <a:off x="1831459" y="5800849"/>
            <a:ext cx="16605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NDVI</a:t>
            </a:r>
            <a:endParaRPr lang="en-US" sz="5400" b="1" cap="none" spc="0" dirty="0">
              <a:ln w="0"/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20178205">
            <a:off x="7508825" y="5662457"/>
            <a:ext cx="13789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NPP</a:t>
            </a:r>
            <a:endParaRPr lang="en-US" sz="5400" b="1" cap="none" spc="0" dirty="0">
              <a:ln w="0"/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 rot="21128532">
            <a:off x="185092" y="4426451"/>
            <a:ext cx="197092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0"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AVHRR</a:t>
            </a:r>
            <a:endParaRPr lang="en-US" sz="4800" b="1" cap="none" spc="0" dirty="0">
              <a:ln w="0"/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 rot="789693">
            <a:off x="4479101" y="4789383"/>
            <a:ext cx="15354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0"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fPAR</a:t>
            </a:r>
            <a:endParaRPr lang="en-US" sz="5400" b="1" cap="none" spc="0" dirty="0">
              <a:ln w="0"/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 rot="20459691">
            <a:off x="7034482" y="1841741"/>
            <a:ext cx="183255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0"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MODIS</a:t>
            </a:r>
            <a:endParaRPr lang="en-US" sz="4400" b="1" cap="none" spc="0" dirty="0">
              <a:ln w="0"/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 rot="20553023">
            <a:off x="709535" y="3186954"/>
            <a:ext cx="94448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0"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EVI</a:t>
            </a:r>
            <a:endParaRPr lang="en-US" sz="4400" b="1" cap="none" spc="0" dirty="0">
              <a:ln w="0"/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 rot="21226766">
            <a:off x="641030" y="1446671"/>
            <a:ext cx="335925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0"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SPOT Vegetation</a:t>
            </a:r>
            <a:endParaRPr lang="en-US" sz="3600" b="1" cap="none" spc="0" dirty="0">
              <a:ln w="0"/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 rot="1020676">
            <a:off x="6208794" y="1011253"/>
            <a:ext cx="11443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0"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SAVI</a:t>
            </a:r>
            <a:endParaRPr lang="en-US" sz="4000" b="1" cap="none" spc="0" dirty="0">
              <a:ln w="0"/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 rot="1048729">
            <a:off x="7860913" y="2935013"/>
            <a:ext cx="98135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0"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LAI</a:t>
            </a:r>
            <a:endParaRPr lang="en-US" sz="4800" b="1" cap="none" spc="0" dirty="0">
              <a:ln w="0"/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78283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19600" y="609600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1990</a:t>
            </a:r>
          </a:p>
        </p:txBody>
      </p:sp>
      <p:pic>
        <p:nvPicPr>
          <p:cNvPr id="5122" name="Picture 2" descr="W:\helmers2\Datasets\DHI\DHI_annualmapexports\dhi_composite312_199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290304" cy="464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685564"/>
      </p:ext>
    </p:extLst>
  </p:cSld>
  <p:clrMapOvr>
    <a:masterClrMapping/>
  </p:clrMapOvr>
  <p:transition xmlns:p14="http://schemas.microsoft.com/office/powerpoint/2010/main" spd="slow" advClick="0" advTm="1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19600" y="609600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1991</a:t>
            </a:r>
          </a:p>
        </p:txBody>
      </p:sp>
      <p:pic>
        <p:nvPicPr>
          <p:cNvPr id="6146" name="Picture 2" descr="W:\helmers2\Datasets\DHI\DHI_annualmapexports\dhi_composite312_199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290304" cy="464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071161"/>
      </p:ext>
    </p:extLst>
  </p:cSld>
  <p:clrMapOvr>
    <a:masterClrMapping/>
  </p:clrMapOvr>
  <p:transition xmlns:p14="http://schemas.microsoft.com/office/powerpoint/2010/main" spd="slow" advClick="0" advTm="1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19600" y="609600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1992</a:t>
            </a:r>
          </a:p>
        </p:txBody>
      </p:sp>
      <p:pic>
        <p:nvPicPr>
          <p:cNvPr id="7170" name="Picture 2" descr="W:\helmers2\Datasets\DHI\DHI_annualmapexports\dhi_composite312_199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290304" cy="464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095731"/>
      </p:ext>
    </p:extLst>
  </p:cSld>
  <p:clrMapOvr>
    <a:masterClrMapping/>
  </p:clrMapOvr>
  <p:transition xmlns:p14="http://schemas.microsoft.com/office/powerpoint/2010/main" spd="slow" advClick="0" advTm="1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19600" y="609600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1993</a:t>
            </a:r>
          </a:p>
        </p:txBody>
      </p:sp>
      <p:pic>
        <p:nvPicPr>
          <p:cNvPr id="8194" name="Picture 2" descr="W:\helmers2\Datasets\DHI\DHI_annualmapexports\dhi_composite312_199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290304" cy="464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823547"/>
      </p:ext>
    </p:extLst>
  </p:cSld>
  <p:clrMapOvr>
    <a:masterClrMapping/>
  </p:clrMapOvr>
  <p:transition xmlns:p14="http://schemas.microsoft.com/office/powerpoint/2010/main" spd="slow" advClick="0" advTm="1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19600" y="609600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1994</a:t>
            </a:r>
          </a:p>
        </p:txBody>
      </p:sp>
      <p:pic>
        <p:nvPicPr>
          <p:cNvPr id="9218" name="Picture 2" descr="W:\helmers2\Datasets\DHI\DHI_annualmapexports\dhi_composite312_199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290304" cy="464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695457"/>
      </p:ext>
    </p:extLst>
  </p:cSld>
  <p:clrMapOvr>
    <a:masterClrMapping/>
  </p:clrMapOvr>
  <p:transition xmlns:p14="http://schemas.microsoft.com/office/powerpoint/2010/main" spd="slow" advClick="0" advTm="1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19600" y="609600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1995</a:t>
            </a:r>
          </a:p>
        </p:txBody>
      </p:sp>
      <p:pic>
        <p:nvPicPr>
          <p:cNvPr id="10242" name="Picture 2" descr="W:\helmers2\Datasets\DHI\DHI_annualmapexports\dhi_composite312_199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290304" cy="464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9735485"/>
      </p:ext>
    </p:extLst>
  </p:cSld>
  <p:clrMapOvr>
    <a:masterClrMapping/>
  </p:clrMapOvr>
  <p:transition xmlns:p14="http://schemas.microsoft.com/office/powerpoint/2010/main" spd="slow" advClick="0" advTm="1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19600" y="609600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1996</a:t>
            </a:r>
          </a:p>
        </p:txBody>
      </p:sp>
      <p:pic>
        <p:nvPicPr>
          <p:cNvPr id="11266" name="Picture 2" descr="W:\helmers2\Datasets\DHI\DHI_annualmapexports\dhi_composite312_199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290303" cy="464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395200"/>
      </p:ext>
    </p:extLst>
  </p:cSld>
  <p:clrMapOvr>
    <a:masterClrMapping/>
  </p:clrMapOvr>
  <p:transition xmlns:p14="http://schemas.microsoft.com/office/powerpoint/2010/main" spd="slow" advClick="0" advTm="1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19600" y="609600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1997</a:t>
            </a:r>
          </a:p>
        </p:txBody>
      </p:sp>
      <p:pic>
        <p:nvPicPr>
          <p:cNvPr id="12290" name="Picture 2" descr="W:\helmers2\Datasets\DHI\DHI_annualmapexports\dhi_composite312_199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290304" cy="464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037846"/>
      </p:ext>
    </p:extLst>
  </p:cSld>
  <p:clrMapOvr>
    <a:masterClrMapping/>
  </p:clrMapOvr>
  <p:transition xmlns:p14="http://schemas.microsoft.com/office/powerpoint/2010/main" spd="slow" advClick="0" advTm="1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19600" y="609600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1998</a:t>
            </a:r>
          </a:p>
        </p:txBody>
      </p:sp>
      <p:pic>
        <p:nvPicPr>
          <p:cNvPr id="13314" name="Picture 2" descr="W:\helmers2\Datasets\DHI\DHI_annualmapexports\dhi_composite312_199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290304" cy="464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093450"/>
      </p:ext>
    </p:extLst>
  </p:cSld>
  <p:clrMapOvr>
    <a:masterClrMapping/>
  </p:clrMapOvr>
  <p:transition xmlns:p14="http://schemas.microsoft.com/office/powerpoint/2010/main" spd="slow" advClick="0" advTm="1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19600" y="609600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1999</a:t>
            </a:r>
          </a:p>
        </p:txBody>
      </p:sp>
      <p:pic>
        <p:nvPicPr>
          <p:cNvPr id="14338" name="Picture 2" descr="W:\helmers2\Datasets\DHI\DHI_annualmapexports\dhi_composite312_199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290304" cy="464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578858"/>
      </p:ext>
    </p:extLst>
  </p:cSld>
  <p:clrMapOvr>
    <a:masterClrMapping/>
  </p:clrMapOvr>
  <p:transition xmlns:p14="http://schemas.microsoft.com/office/powerpoint/2010/main" spd="slow" advClick="0" advTm="1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s://bowtielaw.files.wordpress.com/2010/07/fishing-computer.jpg?w=58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31" y="959667"/>
            <a:ext cx="9179546" cy="459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6733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19600" y="609600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2000</a:t>
            </a:r>
          </a:p>
        </p:txBody>
      </p:sp>
      <p:pic>
        <p:nvPicPr>
          <p:cNvPr id="15362" name="Picture 2" descr="W:\helmers2\Datasets\DHI\DHI_annualmapexports\dhi_composite312_20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290304" cy="464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401215"/>
      </p:ext>
    </p:extLst>
  </p:cSld>
  <p:clrMapOvr>
    <a:masterClrMapping/>
  </p:clrMapOvr>
  <p:transition xmlns:p14="http://schemas.microsoft.com/office/powerpoint/2010/main" spd="slow" advClick="0" advTm="1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19600" y="609600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2001</a:t>
            </a:r>
          </a:p>
        </p:txBody>
      </p:sp>
      <p:pic>
        <p:nvPicPr>
          <p:cNvPr id="16386" name="Picture 2" descr="W:\helmers2\Datasets\DHI\DHI_annualmapexports\dhi_composite312_20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290304" cy="464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64771"/>
      </p:ext>
    </p:extLst>
  </p:cSld>
  <p:clrMapOvr>
    <a:masterClrMapping/>
  </p:clrMapOvr>
  <p:transition xmlns:p14="http://schemas.microsoft.com/office/powerpoint/2010/main" spd="slow" advClick="0" advTm="1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19600" y="609600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2002</a:t>
            </a:r>
          </a:p>
        </p:txBody>
      </p:sp>
      <p:pic>
        <p:nvPicPr>
          <p:cNvPr id="17410" name="Picture 2" descr="W:\helmers2\Datasets\DHI\DHI_annualmapexports\dhi_composite312_20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290304" cy="464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022175"/>
      </p:ext>
    </p:extLst>
  </p:cSld>
  <p:clrMapOvr>
    <a:masterClrMapping/>
  </p:clrMapOvr>
  <p:transition xmlns:p14="http://schemas.microsoft.com/office/powerpoint/2010/main" spd="slow" advClick="0" advTm="1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19600" y="609600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2003</a:t>
            </a:r>
          </a:p>
        </p:txBody>
      </p:sp>
      <p:pic>
        <p:nvPicPr>
          <p:cNvPr id="18434" name="Picture 2" descr="W:\helmers2\Datasets\DHI\DHI_annualmapexports\dhi_composite312_200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290303" cy="464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485220"/>
      </p:ext>
    </p:extLst>
  </p:cSld>
  <p:clrMapOvr>
    <a:masterClrMapping/>
  </p:clrMapOvr>
  <p:transition xmlns:p14="http://schemas.microsoft.com/office/powerpoint/2010/main" spd="slow" advClick="0" advTm="1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19600" y="609600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2004</a:t>
            </a:r>
          </a:p>
        </p:txBody>
      </p:sp>
      <p:pic>
        <p:nvPicPr>
          <p:cNvPr id="19458" name="Picture 2" descr="W:\helmers2\Datasets\DHI\DHI_annualmapexports\dhi_composite312_20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290304" cy="464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890243"/>
      </p:ext>
    </p:extLst>
  </p:cSld>
  <p:clrMapOvr>
    <a:masterClrMapping/>
  </p:clrMapOvr>
  <p:transition xmlns:p14="http://schemas.microsoft.com/office/powerpoint/2010/main" spd="slow" advClick="0" advTm="1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19600" y="609600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2005</a:t>
            </a:r>
          </a:p>
        </p:txBody>
      </p:sp>
      <p:pic>
        <p:nvPicPr>
          <p:cNvPr id="20482" name="Picture 2" descr="W:\helmers2\Datasets\DHI\DHI_annualmapexports\dhi_composite312_200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290304" cy="464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119450"/>
      </p:ext>
    </p:extLst>
  </p:cSld>
  <p:clrMapOvr>
    <a:masterClrMapping/>
  </p:clrMapOvr>
  <p:transition xmlns:p14="http://schemas.microsoft.com/office/powerpoint/2010/main" spd="slow" advClick="0" advTm="1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19600" y="609600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2006</a:t>
            </a:r>
          </a:p>
        </p:txBody>
      </p:sp>
      <p:pic>
        <p:nvPicPr>
          <p:cNvPr id="21506" name="Picture 2" descr="W:\helmers2\Datasets\DHI\DHI_annualmapexports\dhi_composite312_200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290304" cy="464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610472"/>
      </p:ext>
    </p:extLst>
  </p:cSld>
  <p:clrMapOvr>
    <a:masterClrMapping/>
  </p:clrMapOvr>
  <p:transition xmlns:p14="http://schemas.microsoft.com/office/powerpoint/2010/main" spd="slow" advClick="0" advTm="1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19600" y="609600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2007</a:t>
            </a:r>
          </a:p>
        </p:txBody>
      </p:sp>
      <p:pic>
        <p:nvPicPr>
          <p:cNvPr id="22530" name="Picture 2" descr="W:\helmers2\Datasets\DHI\DHI_annualmapexports\dhi_composite312_200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290304" cy="464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369527"/>
      </p:ext>
    </p:extLst>
  </p:cSld>
  <p:clrMapOvr>
    <a:masterClrMapping/>
  </p:clrMapOvr>
  <p:transition xmlns:p14="http://schemas.microsoft.com/office/powerpoint/2010/main" spd="slow" advClick="0" advTm="1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19600" y="609600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2008</a:t>
            </a:r>
          </a:p>
        </p:txBody>
      </p:sp>
      <p:pic>
        <p:nvPicPr>
          <p:cNvPr id="23554" name="Picture 2" descr="W:\helmers2\Datasets\DHI\DHI_annualmapexports\dhi_composite312_20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290303" cy="464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597886"/>
      </p:ext>
    </p:extLst>
  </p:cSld>
  <p:clrMapOvr>
    <a:masterClrMapping/>
  </p:clrMapOvr>
  <p:transition xmlns:p14="http://schemas.microsoft.com/office/powerpoint/2010/main" spd="slow" advClick="0" advTm="1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19600" y="609600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2009</a:t>
            </a:r>
          </a:p>
        </p:txBody>
      </p:sp>
      <p:pic>
        <p:nvPicPr>
          <p:cNvPr id="24578" name="Picture 2" descr="W:\helmers2\Datasets\DHI\DHI_annualmapexports\dhi_composite312_200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290303" cy="464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21584"/>
      </p:ext>
    </p:extLst>
  </p:cSld>
  <p:clrMapOvr>
    <a:masterClrMapping/>
  </p:clrMapOvr>
  <p:transition xmlns:p14="http://schemas.microsoft.com/office/powerpoint/2010/main" spd="slow" advClick="0" advTm="1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936"/>
            <a:ext cx="9100406" cy="644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2987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19600" y="609600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2010</a:t>
            </a:r>
          </a:p>
        </p:txBody>
      </p:sp>
      <p:pic>
        <p:nvPicPr>
          <p:cNvPr id="25602" name="Picture 2" descr="W:\helmers2\Datasets\DHI\DHI_annualmapexports\dhi_composite312_20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290303" cy="464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88046"/>
      </p:ext>
    </p:extLst>
  </p:cSld>
  <p:clrMapOvr>
    <a:masterClrMapping/>
  </p:clrMapOvr>
  <p:transition xmlns:p14="http://schemas.microsoft.com/office/powerpoint/2010/main" spd="slow" advClick="0" advTm="1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19600" y="609600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2011</a:t>
            </a:r>
          </a:p>
        </p:txBody>
      </p:sp>
      <p:pic>
        <p:nvPicPr>
          <p:cNvPr id="26626" name="Picture 2" descr="W:\helmers2\Datasets\DHI\DHI_annualmapexports\dhi_composite312_201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290304" cy="464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264139"/>
      </p:ext>
    </p:extLst>
  </p:cSld>
  <p:clrMapOvr>
    <a:masterClrMapping/>
  </p:clrMapOvr>
  <p:transition xmlns:p14="http://schemas.microsoft.com/office/powerpoint/2010/main" spd="slow" advClick="0" advTm="1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W:\helmers2\Datasets\DHI\DHI_annualmapexports\Mammal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4561" cy="710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Mammals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015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W:\helmers2\Datasets\DHI\DHI_annualmapexports\Amphib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4562" cy="710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Amphibians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434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628650" y="1600200"/>
            <a:ext cx="805815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Pearson’s correlation coefficients (</a:t>
            </a:r>
            <a:r>
              <a:rPr lang="en-US" i="1" dirty="0" smtClean="0"/>
              <a:t>r</a:t>
            </a:r>
            <a:r>
              <a:rPr lang="en-US" dirty="0" smtClean="0"/>
              <a:t>)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2999926"/>
              </p:ext>
            </p:extLst>
          </p:nvPr>
        </p:nvGraphicFramePr>
        <p:xfrm>
          <a:off x="1219199" y="2362200"/>
          <a:ext cx="7090229" cy="3182256"/>
        </p:xfrm>
        <a:graphic>
          <a:graphicData uri="http://schemas.openxmlformats.org/drawingml/2006/table">
            <a:tbl>
              <a:tblPr/>
              <a:tblGrid>
                <a:gridCol w="2702052"/>
                <a:gridCol w="1453801"/>
                <a:gridCol w="1636466"/>
                <a:gridCol w="1297910"/>
              </a:tblGrid>
              <a:tr h="1265559"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Cumulative Productivity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Minimum </a:t>
                      </a:r>
                      <a:endParaRPr lang="en-US" sz="2000" b="0" i="0" u="none" strike="noStrike" dirty="0" smtClean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US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Productivity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Seasonality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8899"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Amphibians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US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0.68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US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0.69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-</a:t>
                      </a:r>
                      <a:r>
                        <a:rPr lang="en-US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0.51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638899"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Mammals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US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0.70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US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0.67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-</a:t>
                      </a:r>
                      <a:r>
                        <a:rPr lang="en-US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0.46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38899"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 smtClean="0"/>
              <a:t>All Biomes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479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DHI: Robustness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021864" cy="4351338"/>
          </a:xfrm>
        </p:spPr>
        <p:txBody>
          <a:bodyPr>
            <a:noAutofit/>
          </a:bodyPr>
          <a:lstStyle/>
          <a:p>
            <a:r>
              <a:rPr lang="en-US" sz="3200" dirty="0" smtClean="0"/>
              <a:t>Change vegetation data input </a:t>
            </a:r>
          </a:p>
          <a:p>
            <a:pPr lvl="1"/>
            <a:r>
              <a:rPr lang="en-US" sz="2400" dirty="0" smtClean="0"/>
              <a:t>NDVI</a:t>
            </a:r>
            <a:r>
              <a:rPr lang="en-US" sz="2400" dirty="0"/>
              <a:t>, EVI, </a:t>
            </a:r>
            <a:r>
              <a:rPr lang="en-US" sz="2400" dirty="0" err="1"/>
              <a:t>fPAR</a:t>
            </a:r>
            <a:r>
              <a:rPr lang="en-US" sz="2400" dirty="0"/>
              <a:t>, LAI and GPP </a:t>
            </a:r>
            <a:r>
              <a:rPr lang="en-US" sz="2400" dirty="0" smtClean="0"/>
              <a:t>data; 1-km</a:t>
            </a:r>
          </a:p>
          <a:p>
            <a:r>
              <a:rPr lang="en-US" sz="3200" dirty="0" smtClean="0"/>
              <a:t>Change </a:t>
            </a:r>
            <a:r>
              <a:rPr lang="en-US" sz="3200" dirty="0"/>
              <a:t>s</a:t>
            </a:r>
            <a:r>
              <a:rPr lang="en-US" sz="3200" dirty="0" smtClean="0"/>
              <a:t>patial resolution</a:t>
            </a:r>
          </a:p>
          <a:p>
            <a:pPr lvl="1"/>
            <a:r>
              <a:rPr lang="en-US" dirty="0"/>
              <a:t>NDVI and EVI at 250, 500, and </a:t>
            </a:r>
            <a:r>
              <a:rPr lang="en-US" dirty="0" smtClean="0"/>
              <a:t>1000-m</a:t>
            </a:r>
          </a:p>
        </p:txBody>
      </p:sp>
    </p:spTree>
    <p:extLst>
      <p:ext uri="{BB962C8B-B14F-4D97-AF65-F5344CB8AC3E}">
        <p14:creationId xmlns:p14="http://schemas.microsoft.com/office/powerpoint/2010/main" val="387639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DHI: Robustness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021864" cy="4351338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tx1">
                    <a:lumMod val="65000"/>
                  </a:schemeClr>
                </a:solidFill>
              </a:rPr>
              <a:t>Change vegetation data input </a:t>
            </a:r>
          </a:p>
          <a:p>
            <a:pPr lvl="1"/>
            <a:r>
              <a:rPr lang="en-US" sz="2400" dirty="0" smtClean="0">
                <a:solidFill>
                  <a:schemeClr val="tx1">
                    <a:lumMod val="65000"/>
                  </a:schemeClr>
                </a:solidFill>
              </a:rPr>
              <a:t>NDVI</a:t>
            </a:r>
            <a:r>
              <a:rPr lang="en-US" sz="2400" dirty="0">
                <a:solidFill>
                  <a:schemeClr val="tx1">
                    <a:lumMod val="65000"/>
                  </a:schemeClr>
                </a:solidFill>
              </a:rPr>
              <a:t>, EVI, </a:t>
            </a:r>
            <a:r>
              <a:rPr lang="en-US" sz="2400" dirty="0" err="1">
                <a:solidFill>
                  <a:schemeClr val="tx1">
                    <a:lumMod val="65000"/>
                  </a:schemeClr>
                </a:solidFill>
              </a:rPr>
              <a:t>fPAR</a:t>
            </a:r>
            <a:r>
              <a:rPr lang="en-US" sz="2400" dirty="0">
                <a:solidFill>
                  <a:schemeClr val="tx1">
                    <a:lumMod val="65000"/>
                  </a:schemeClr>
                </a:solidFill>
              </a:rPr>
              <a:t>, LAI and GPP </a:t>
            </a:r>
            <a:r>
              <a:rPr lang="en-US" sz="2400" dirty="0" smtClean="0">
                <a:solidFill>
                  <a:schemeClr val="tx1">
                    <a:lumMod val="65000"/>
                  </a:schemeClr>
                </a:solidFill>
              </a:rPr>
              <a:t>data; 1-km</a:t>
            </a:r>
          </a:p>
          <a:p>
            <a:r>
              <a:rPr lang="en-US" sz="3200" dirty="0" smtClean="0">
                <a:solidFill>
                  <a:schemeClr val="tx1">
                    <a:lumMod val="65000"/>
                  </a:schemeClr>
                </a:solidFill>
              </a:rPr>
              <a:t>Change </a:t>
            </a:r>
            <a:r>
              <a:rPr lang="en-US" sz="3200" dirty="0">
                <a:solidFill>
                  <a:schemeClr val="tx1">
                    <a:lumMod val="65000"/>
                  </a:schemeClr>
                </a:solidFill>
              </a:rPr>
              <a:t>s</a:t>
            </a:r>
            <a:r>
              <a:rPr lang="en-US" sz="3200" dirty="0" smtClean="0">
                <a:solidFill>
                  <a:schemeClr val="tx1">
                    <a:lumMod val="65000"/>
                  </a:schemeClr>
                </a:solidFill>
              </a:rPr>
              <a:t>patial resolution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NDVI and EVI at 250, 500, and </a:t>
            </a:r>
            <a:r>
              <a:rPr lang="en-US" dirty="0" smtClean="0">
                <a:solidFill>
                  <a:schemeClr val="tx1">
                    <a:lumMod val="65000"/>
                  </a:schemeClr>
                </a:solidFill>
              </a:rPr>
              <a:t>1000-m</a:t>
            </a:r>
          </a:p>
          <a:p>
            <a:r>
              <a:rPr lang="en-US" sz="3200" dirty="0" smtClean="0"/>
              <a:t>Remove snow cover </a:t>
            </a:r>
          </a:p>
          <a:p>
            <a:r>
              <a:rPr lang="en-US" sz="3200" dirty="0" smtClean="0"/>
              <a:t>Remove burned areas</a:t>
            </a:r>
          </a:p>
        </p:txBody>
      </p:sp>
    </p:spTree>
    <p:extLst>
      <p:ext uri="{BB962C8B-B14F-4D97-AF65-F5344CB8AC3E}">
        <p14:creationId xmlns:p14="http://schemas.microsoft.com/office/powerpoint/2010/main" val="482349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DHI: Robustness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021864" cy="4351338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tx1">
                    <a:lumMod val="65000"/>
                  </a:schemeClr>
                </a:solidFill>
              </a:rPr>
              <a:t>Change vegetation data input </a:t>
            </a:r>
          </a:p>
          <a:p>
            <a:pPr lvl="1"/>
            <a:r>
              <a:rPr lang="en-US" sz="2400" dirty="0" smtClean="0">
                <a:solidFill>
                  <a:schemeClr val="tx1">
                    <a:lumMod val="65000"/>
                  </a:schemeClr>
                </a:solidFill>
              </a:rPr>
              <a:t>NDVI</a:t>
            </a:r>
            <a:r>
              <a:rPr lang="en-US" sz="2400" dirty="0">
                <a:solidFill>
                  <a:schemeClr val="tx1">
                    <a:lumMod val="65000"/>
                  </a:schemeClr>
                </a:solidFill>
              </a:rPr>
              <a:t>, EVI, </a:t>
            </a:r>
            <a:r>
              <a:rPr lang="en-US" sz="2400" dirty="0" err="1">
                <a:solidFill>
                  <a:schemeClr val="tx1">
                    <a:lumMod val="65000"/>
                  </a:schemeClr>
                </a:solidFill>
              </a:rPr>
              <a:t>fPAR</a:t>
            </a:r>
            <a:r>
              <a:rPr lang="en-US" sz="2400" dirty="0">
                <a:solidFill>
                  <a:schemeClr val="tx1">
                    <a:lumMod val="65000"/>
                  </a:schemeClr>
                </a:solidFill>
              </a:rPr>
              <a:t>, LAI and GPP </a:t>
            </a:r>
            <a:r>
              <a:rPr lang="en-US" sz="2400" dirty="0" smtClean="0">
                <a:solidFill>
                  <a:schemeClr val="tx1">
                    <a:lumMod val="65000"/>
                  </a:schemeClr>
                </a:solidFill>
              </a:rPr>
              <a:t>data; 1-km</a:t>
            </a:r>
          </a:p>
          <a:p>
            <a:r>
              <a:rPr lang="en-US" sz="3200" dirty="0" smtClean="0">
                <a:solidFill>
                  <a:schemeClr val="tx1">
                    <a:lumMod val="65000"/>
                  </a:schemeClr>
                </a:solidFill>
              </a:rPr>
              <a:t>Change </a:t>
            </a:r>
            <a:r>
              <a:rPr lang="en-US" sz="3200" dirty="0">
                <a:solidFill>
                  <a:schemeClr val="tx1">
                    <a:lumMod val="65000"/>
                  </a:schemeClr>
                </a:solidFill>
              </a:rPr>
              <a:t>s</a:t>
            </a:r>
            <a:r>
              <a:rPr lang="en-US" sz="3200" dirty="0" smtClean="0">
                <a:solidFill>
                  <a:schemeClr val="tx1">
                    <a:lumMod val="65000"/>
                  </a:schemeClr>
                </a:solidFill>
              </a:rPr>
              <a:t>patial resolution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NDVI and EVI at 250, 500, and </a:t>
            </a:r>
            <a:r>
              <a:rPr lang="en-US" dirty="0" smtClean="0">
                <a:solidFill>
                  <a:schemeClr val="tx1">
                    <a:lumMod val="65000"/>
                  </a:schemeClr>
                </a:solidFill>
              </a:rPr>
              <a:t>1000-m</a:t>
            </a:r>
          </a:p>
          <a:p>
            <a:r>
              <a:rPr lang="en-US" sz="3200" dirty="0" smtClean="0">
                <a:solidFill>
                  <a:schemeClr val="tx1">
                    <a:lumMod val="65000"/>
                  </a:schemeClr>
                </a:solidFill>
              </a:rPr>
              <a:t>Remove snow cover </a:t>
            </a:r>
          </a:p>
          <a:p>
            <a:r>
              <a:rPr lang="en-US" sz="3200" dirty="0" smtClean="0">
                <a:solidFill>
                  <a:schemeClr val="tx1">
                    <a:lumMod val="65000"/>
                  </a:schemeClr>
                </a:solidFill>
              </a:rPr>
              <a:t>Remove burned areas</a:t>
            </a:r>
          </a:p>
          <a:p>
            <a:r>
              <a:rPr lang="en-US" sz="3200" dirty="0" smtClean="0"/>
              <a:t>Compare DHI among land cover classes</a:t>
            </a:r>
          </a:p>
          <a:p>
            <a:r>
              <a:rPr lang="en-US" sz="3200" dirty="0" smtClean="0"/>
              <a:t>Compare DHI among years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56245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DHI: Predictive Power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DHI versus alpha-diversity</a:t>
            </a:r>
          </a:p>
          <a:p>
            <a:pPr lvl="1"/>
            <a:r>
              <a:rPr lang="en-US" dirty="0" smtClean="0"/>
              <a:t>Global mammals, amphibians and birds from IUCN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98088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DHI: Predictive Power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</a:schemeClr>
                </a:solidFill>
              </a:rPr>
              <a:t>DHI versus alpha-diversity</a:t>
            </a:r>
          </a:p>
          <a:p>
            <a:pPr lvl="1"/>
            <a:r>
              <a:rPr lang="en-US" dirty="0" smtClean="0">
                <a:solidFill>
                  <a:schemeClr val="tx1">
                    <a:lumMod val="65000"/>
                  </a:schemeClr>
                </a:solidFill>
              </a:rPr>
              <a:t>Global mammals, amphibians and birds from IUCN</a:t>
            </a:r>
          </a:p>
          <a:p>
            <a:r>
              <a:rPr lang="en-US" dirty="0" smtClean="0"/>
              <a:t>DHI versus beta-diversity</a:t>
            </a:r>
          </a:p>
          <a:p>
            <a:pPr lvl="1"/>
            <a:r>
              <a:rPr lang="en-US" dirty="0"/>
              <a:t>Global </a:t>
            </a:r>
            <a:r>
              <a:rPr lang="en-US" dirty="0" smtClean="0"/>
              <a:t>mammals from C. Graham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44777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936"/>
            <a:ext cx="9100406" cy="64452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rot="21345335">
            <a:off x="5025470" y="3963216"/>
            <a:ext cx="1660519" cy="87295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NDVI</a:t>
            </a:r>
            <a:endParaRPr lang="en-US" sz="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19063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DHI: Predictive Power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</a:schemeClr>
                </a:solidFill>
              </a:rPr>
              <a:t>DHI versus alpha-diversity</a:t>
            </a:r>
          </a:p>
          <a:p>
            <a:pPr lvl="1"/>
            <a:r>
              <a:rPr lang="en-US" dirty="0" smtClean="0">
                <a:solidFill>
                  <a:schemeClr val="tx1">
                    <a:lumMod val="65000"/>
                  </a:schemeClr>
                </a:solidFill>
              </a:rPr>
              <a:t>Global mammals, amphibians and birds from IUCN</a:t>
            </a:r>
          </a:p>
          <a:p>
            <a:r>
              <a:rPr lang="en-US" dirty="0" smtClean="0">
                <a:solidFill>
                  <a:schemeClr val="tx1">
                    <a:lumMod val="65000"/>
                  </a:schemeClr>
                </a:solidFill>
              </a:rPr>
              <a:t>DHI versus beta-diversity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Global </a:t>
            </a:r>
            <a:r>
              <a:rPr lang="en-US" dirty="0" smtClean="0">
                <a:solidFill>
                  <a:schemeClr val="tx1">
                    <a:lumMod val="65000"/>
                  </a:schemeClr>
                </a:solidFill>
              </a:rPr>
              <a:t>mammals from C. Graham</a:t>
            </a:r>
            <a:endParaRPr lang="en-US" dirty="0">
              <a:solidFill>
                <a:schemeClr val="tx1">
                  <a:lumMod val="65000"/>
                </a:schemeClr>
              </a:solidFill>
            </a:endParaRPr>
          </a:p>
          <a:p>
            <a:r>
              <a:rPr lang="en-US" dirty="0" smtClean="0"/>
              <a:t>DHI versus species occurrences</a:t>
            </a:r>
          </a:p>
          <a:p>
            <a:pPr lvl="1"/>
            <a:r>
              <a:rPr lang="en-US" dirty="0" smtClean="0"/>
              <a:t>BBS and GBIF bird data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70363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DHI: Predictive Power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</a:schemeClr>
                </a:solidFill>
              </a:rPr>
              <a:t>DHI versus alpha-diversity</a:t>
            </a:r>
          </a:p>
          <a:p>
            <a:pPr lvl="1"/>
            <a:r>
              <a:rPr lang="en-US" dirty="0" smtClean="0">
                <a:solidFill>
                  <a:schemeClr val="tx1">
                    <a:lumMod val="65000"/>
                  </a:schemeClr>
                </a:solidFill>
              </a:rPr>
              <a:t>Global mammals, amphibians and birds from IUCN</a:t>
            </a:r>
          </a:p>
          <a:p>
            <a:r>
              <a:rPr lang="en-US" dirty="0" smtClean="0">
                <a:solidFill>
                  <a:schemeClr val="tx1">
                    <a:lumMod val="65000"/>
                  </a:schemeClr>
                </a:solidFill>
              </a:rPr>
              <a:t>DHI versus beta-diversity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Global </a:t>
            </a:r>
            <a:r>
              <a:rPr lang="en-US" dirty="0" smtClean="0">
                <a:solidFill>
                  <a:schemeClr val="tx1">
                    <a:lumMod val="65000"/>
                  </a:schemeClr>
                </a:solidFill>
              </a:rPr>
              <a:t>mammals from C. Graham</a:t>
            </a:r>
            <a:endParaRPr lang="en-US" dirty="0">
              <a:solidFill>
                <a:schemeClr val="tx1">
                  <a:lumMod val="6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65000"/>
                  </a:schemeClr>
                </a:solidFill>
              </a:rPr>
              <a:t>DHI versus species occurrences</a:t>
            </a:r>
          </a:p>
          <a:p>
            <a:pPr lvl="1"/>
            <a:r>
              <a:rPr lang="en-US" dirty="0" smtClean="0">
                <a:solidFill>
                  <a:schemeClr val="tx1">
                    <a:lumMod val="65000"/>
                  </a:schemeClr>
                </a:solidFill>
              </a:rPr>
              <a:t>BBS and GBIF bird data</a:t>
            </a:r>
          </a:p>
          <a:p>
            <a:r>
              <a:rPr lang="en-US" dirty="0" smtClean="0"/>
              <a:t>DHI versus large mammal abundances</a:t>
            </a:r>
          </a:p>
          <a:p>
            <a:pPr lvl="1"/>
            <a:r>
              <a:rPr lang="en-US" dirty="0" smtClean="0"/>
              <a:t>Russian Winter Track Counts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77731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DHI: Predictive Power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</a:schemeClr>
                </a:solidFill>
              </a:rPr>
              <a:t>DHI versus alpha-diversity</a:t>
            </a:r>
          </a:p>
          <a:p>
            <a:pPr lvl="1"/>
            <a:r>
              <a:rPr lang="en-US" dirty="0" smtClean="0">
                <a:solidFill>
                  <a:schemeClr val="tx1">
                    <a:lumMod val="65000"/>
                  </a:schemeClr>
                </a:solidFill>
              </a:rPr>
              <a:t>Global mammals, amphibians and birds from IUCN</a:t>
            </a:r>
          </a:p>
          <a:p>
            <a:r>
              <a:rPr lang="en-US" dirty="0" smtClean="0">
                <a:solidFill>
                  <a:schemeClr val="tx1">
                    <a:lumMod val="65000"/>
                  </a:schemeClr>
                </a:solidFill>
              </a:rPr>
              <a:t>DHI versus beta-diversity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Global </a:t>
            </a:r>
            <a:r>
              <a:rPr lang="en-US" dirty="0" smtClean="0">
                <a:solidFill>
                  <a:schemeClr val="tx1">
                    <a:lumMod val="65000"/>
                  </a:schemeClr>
                </a:solidFill>
              </a:rPr>
              <a:t>mammals from C. Graham</a:t>
            </a:r>
            <a:endParaRPr lang="en-US" dirty="0">
              <a:solidFill>
                <a:schemeClr val="tx1">
                  <a:lumMod val="6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65000"/>
                  </a:schemeClr>
                </a:solidFill>
              </a:rPr>
              <a:t>DHI versus species occurrences</a:t>
            </a:r>
          </a:p>
          <a:p>
            <a:pPr lvl="1"/>
            <a:r>
              <a:rPr lang="en-US" dirty="0" smtClean="0">
                <a:solidFill>
                  <a:schemeClr val="tx1">
                    <a:lumMod val="65000"/>
                  </a:schemeClr>
                </a:solidFill>
              </a:rPr>
              <a:t>BBS and GBIF bird data</a:t>
            </a:r>
          </a:p>
          <a:p>
            <a:r>
              <a:rPr lang="en-US" dirty="0" smtClean="0">
                <a:solidFill>
                  <a:schemeClr val="tx1">
                    <a:lumMod val="65000"/>
                  </a:schemeClr>
                </a:solidFill>
              </a:rPr>
              <a:t>DHI versus large mammal abundances</a:t>
            </a:r>
          </a:p>
          <a:p>
            <a:pPr lvl="1"/>
            <a:r>
              <a:rPr lang="en-US" dirty="0" smtClean="0">
                <a:solidFill>
                  <a:schemeClr val="tx1">
                    <a:lumMod val="65000"/>
                  </a:schemeClr>
                </a:solidFill>
              </a:rPr>
              <a:t>Russian Winter Track Counts</a:t>
            </a:r>
          </a:p>
          <a:p>
            <a:r>
              <a:rPr lang="en-US" sz="4400" dirty="0" smtClean="0"/>
              <a:t> . . . !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00490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W:\helmers2\Datasets\DHI\DHI_annualmapexports\dhi_composite312_20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290303" cy="464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354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W:\helmers2\Datasets\DHI\DHI_annualmapexports\dhi_composite312_20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290303" cy="464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71285" y="897392"/>
            <a:ext cx="7772400" cy="2387600"/>
          </a:xfrm>
        </p:spPr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605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324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308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1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8650" y="365126"/>
            <a:ext cx="4103007" cy="2378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19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8650" y="2878136"/>
            <a:ext cx="3544207" cy="32988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21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9333" y="2878136"/>
            <a:ext cx="3037296" cy="32988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66695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421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042319"/>
            <a:ext cx="7772400" cy="2387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Need: A standardized measure of productivity </a:t>
            </a:r>
            <a:br>
              <a:rPr lang="en-US" dirty="0" smtClean="0"/>
            </a:br>
            <a:r>
              <a:rPr lang="en-US" dirty="0" smtClean="0"/>
              <a:t>for biodiversity science </a:t>
            </a:r>
            <a:br>
              <a:rPr lang="en-US" dirty="0" smtClean="0"/>
            </a:br>
            <a:r>
              <a:rPr lang="en-US" dirty="0" smtClean="0"/>
              <a:t>and conservation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909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Dynamic Habitat </a:t>
            </a:r>
            <a:br>
              <a:rPr lang="en-US" dirty="0" smtClean="0"/>
            </a:br>
            <a:r>
              <a:rPr lang="en-US" dirty="0" smtClean="0"/>
              <a:t>Index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164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Dynamic Habitat </a:t>
            </a:r>
            <a:br>
              <a:rPr lang="en-US" dirty="0" smtClean="0"/>
            </a:br>
            <a:r>
              <a:rPr lang="en-US" dirty="0" smtClean="0"/>
              <a:t>Index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H="1" flipV="1">
            <a:off x="3313215" y="2597727"/>
            <a:ext cx="2632363" cy="912236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3313212" y="2597730"/>
            <a:ext cx="2632363" cy="912236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17259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756</TotalTime>
  <Words>460</Words>
  <Application>Microsoft Macintosh PowerPoint</Application>
  <PresentationFormat>On-screen Show (4:3)</PresentationFormat>
  <Paragraphs>136</Paragraphs>
  <Slides>68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0" baseType="lpstr">
      <vt:lpstr>Office Theme</vt:lpstr>
      <vt:lpstr>Acrobat Document</vt:lpstr>
      <vt:lpstr>Developing and testing the Dynamic Habitat Index  from Terra and Aqua MODIS Data for biodiversity  and conservation science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Need: A standardized measure of productivity  for biodiversity science  and conservation</vt:lpstr>
      <vt:lpstr>Dynamic Habitat  Index</vt:lpstr>
      <vt:lpstr>Dynamic Habitat  Index</vt:lpstr>
      <vt:lpstr>Dynamic Habitat  Indices</vt:lpstr>
      <vt:lpstr>DHI</vt:lpstr>
      <vt:lpstr>PowerPoint Presentation</vt:lpstr>
      <vt:lpstr>Case studies</vt:lpstr>
      <vt:lpstr>PowerPoint Presentation</vt:lpstr>
      <vt:lpstr>PowerPoint Presentation</vt:lpstr>
      <vt:lpstr>PowerPoint Presentation</vt:lpstr>
      <vt:lpstr>PowerPoint Presentation</vt:lpstr>
      <vt:lpstr>Global DHI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Mammals</vt:lpstr>
      <vt:lpstr>Amphibians</vt:lpstr>
      <vt:lpstr>All Biomes</vt:lpstr>
      <vt:lpstr>DHI: Robustness</vt:lpstr>
      <vt:lpstr>DHI: Robustness</vt:lpstr>
      <vt:lpstr>DHI: Robustness</vt:lpstr>
      <vt:lpstr>DHI: Predictive Power</vt:lpstr>
      <vt:lpstr>DHI: Predictive Power</vt:lpstr>
      <vt:lpstr>DHI: Predictive Power</vt:lpstr>
      <vt:lpstr>DHI: Predictive Power</vt:lpstr>
      <vt:lpstr>DHI: Predictive Power</vt:lpstr>
      <vt:lpstr>PowerPoint Presentation</vt:lpstr>
      <vt:lpstr>Thank you!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Land use and land cover change, socioeconomic shocks, and effects on biodiversity</dc:title>
  <dc:creator>Volker Radeloff</dc:creator>
  <cp:lastModifiedBy>Carla Evans</cp:lastModifiedBy>
  <cp:revision>70</cp:revision>
  <dcterms:created xsi:type="dcterms:W3CDTF">2015-04-14T18:42:31Z</dcterms:created>
  <dcterms:modified xsi:type="dcterms:W3CDTF">2015-05-05T14:12:50Z</dcterms:modified>
</cp:coreProperties>
</file>